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23"/>
  </p:notesMasterIdLst>
  <p:handoutMasterIdLst>
    <p:handoutMasterId r:id="rId24"/>
  </p:handoutMasterIdLst>
  <p:sldIdLst>
    <p:sldId id="256" r:id="rId2"/>
    <p:sldId id="387" r:id="rId3"/>
    <p:sldId id="386" r:id="rId4"/>
    <p:sldId id="259" r:id="rId5"/>
    <p:sldId id="312" r:id="rId6"/>
    <p:sldId id="350" r:id="rId7"/>
    <p:sldId id="313" r:id="rId8"/>
    <p:sldId id="314" r:id="rId9"/>
    <p:sldId id="351" r:id="rId10"/>
    <p:sldId id="385" r:id="rId11"/>
    <p:sldId id="322" r:id="rId12"/>
    <p:sldId id="321" r:id="rId13"/>
    <p:sldId id="274" r:id="rId14"/>
    <p:sldId id="324" r:id="rId15"/>
    <p:sldId id="388" r:id="rId16"/>
    <p:sldId id="326" r:id="rId17"/>
    <p:sldId id="332" r:id="rId18"/>
    <p:sldId id="334" r:id="rId19"/>
    <p:sldId id="335" r:id="rId20"/>
    <p:sldId id="329" r:id="rId21"/>
    <p:sldId id="330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87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672" y="96"/>
      </p:cViewPr>
      <p:guideLst>
        <p:guide pos="3840"/>
        <p:guide orient="horz" pos="2387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31/12/2024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31/12/2024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31/12/2024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31/12/2024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31/12/2024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31/12/2024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31/12/2024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31/12/2024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31/12/2024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31/12/2024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31/12/2024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31/12/2024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카드 디자인 가이드</a:t>
            </a:r>
            <a:br>
              <a:rPr lang="en-US" altLang="ko-KR" dirty="0"/>
            </a:br>
            <a:r>
              <a:rPr lang="ko-KR" altLang="en-US" dirty="0"/>
              <a:t>및 관련 시스템</a:t>
            </a:r>
            <a:br>
              <a:rPr lang="en-US" altLang="ko-KR" dirty="0"/>
            </a:br>
            <a:r>
              <a:rPr lang="en-US" altLang="ko-KR" sz="4400" dirty="0"/>
              <a:t>- </a:t>
            </a:r>
            <a:r>
              <a:rPr lang="ko-KR" altLang="en-US" sz="2800" dirty="0"/>
              <a:t>카드 외형 디자인 및 효과 텍스트 설계 가이드 문서 </a:t>
            </a:r>
            <a:r>
              <a:rPr lang="en-US" altLang="ko-KR" sz="2800" dirty="0"/>
              <a:t>-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가이드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BECE715-0DD6-4EE3-95E9-1B817EA7ED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672873"/>
              </p:ext>
            </p:extLst>
          </p:nvPr>
        </p:nvGraphicFramePr>
        <p:xfrm>
          <a:off x="1089500" y="1714255"/>
          <a:ext cx="10012998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830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8960168">
                  <a:extLst>
                    <a:ext uri="{9D8B030D-6E8A-4147-A177-3AD203B41FA5}">
                      <a16:colId xmlns:a16="http://schemas.microsoft.com/office/drawing/2014/main" val="26025250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카드의 구성 및 정보와 같은 카드의 설계 디자인에 필요한 가이드 라인이다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클래스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카드를 클래스별 고유의 특징 가지게 하여 분류하였다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설계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가이드 라인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단일 카드가 너무 많은 효율 또는 파워를 가지게 되어 게임의 전투 밸런스가 무너지는 것을 사전에 방지하기 위해서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8859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889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A425535-2DB7-B549-0ED6-895362BBD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461733"/>
              </p:ext>
            </p:extLst>
          </p:nvPr>
        </p:nvGraphicFramePr>
        <p:xfrm>
          <a:off x="2526823" y="3128328"/>
          <a:ext cx="713835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755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599154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체력과 낮은 전투능력을 가지는 지휘관 기물이다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파괴될 경우 게임에서 패배하며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효과로 인한 파괴에 내성을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전체적으로 높은 능력치를 가지고 전투의 핵심이 기물이다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구성의 핵심이 되는 능력을 주로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속도를 기반으로 높은 기동성을 가지는 기물이다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클래스와 대비되는 빠른 이동으로 전장을 누비는 기물이다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사거리를 기반으로 원거리에서 전투를 하는 기물이다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클래스와 대비되는 높은 사거리로 먼 거리에서 적을 공격하고 아군을 지원한다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체력을 기반으로 선봉에서 아군 기물을 보호하는 기물이다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클래스와 대비되는 높은 체력으로 아군을 보호하고 적 기물을 막는다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전체적으로 약한 능력치를 가지는 기물이다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낮은 능력치를 가지지만 많은 숫자와 능력으로 아군 킹 기물을 보호한다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E1D616F8-71A0-454D-9062-B44FB45EA5B0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가이드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클래스별 특징</a:t>
            </a:r>
            <a:endParaRPr lang="en-US" altLang="ko-KR" sz="2400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A9D049E-006F-47AF-8DE7-649BC4A0F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451074"/>
              </p:ext>
            </p:extLst>
          </p:nvPr>
        </p:nvGraphicFramePr>
        <p:xfrm>
          <a:off x="2463641" y="1714255"/>
          <a:ext cx="726471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6471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기물을 특징별로 구분하여 분류한 것이다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클래스에 따른 특징을 기물에 부여하여 기물을 분류하고 역할을 구분하고 설계하기 위해서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774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184144"/>
              </p:ext>
            </p:extLst>
          </p:nvPr>
        </p:nvGraphicFramePr>
        <p:xfrm>
          <a:off x="3083560" y="1268413"/>
          <a:ext cx="602488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24880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효과 텍스트 공통 가이드 라인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757482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카드는 리스크 포인트과 리턴 포인트를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조건이나 본인에게 해로운 효과를 가질 경우 리스크 포인트를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 텍스트의 종료와 텍스트가 가지는 파워 정도에 따라서 리턴 포인트를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카드는 리턴 포인트에서 리스크 포인트를 뺀 값이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이하의 값을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8714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DA031F7-497C-2E57-32DA-5C9667E0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57" y="2766453"/>
            <a:ext cx="7500286" cy="3493936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AB22305-2F1A-403A-A66A-9E80C351AF7E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가이드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카드 효과 텍스트 공통 가이드 라인 규칙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301584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6FAFAB-2D5A-8829-A599-D2D9FECC4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394401"/>
              </p:ext>
            </p:extLst>
          </p:nvPr>
        </p:nvGraphicFramePr>
        <p:xfrm>
          <a:off x="3575253" y="3307579"/>
          <a:ext cx="5041493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31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830787509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1975258349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10220717"/>
                    </a:ext>
                  </a:extLst>
                </a:gridCol>
                <a:gridCol w="595630">
                  <a:extLst>
                    <a:ext uri="{9D8B030D-6E8A-4147-A177-3AD203B41FA5}">
                      <a16:colId xmlns:a16="http://schemas.microsoft.com/office/drawing/2014/main" val="172002842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3267478981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클래스별 능력치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체 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 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총 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301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1~4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4~8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B1E5878-FD54-4A8A-A1B1-3609456E20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537047"/>
              </p:ext>
            </p:extLst>
          </p:nvPr>
        </p:nvGraphicFramePr>
        <p:xfrm>
          <a:off x="2589052" y="1672091"/>
          <a:ext cx="7013893" cy="129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138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기물 카드 효과 텍스트 가이드 라인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757482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클래스별 가질 수 있는 능력치 총합은 제한이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3762488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멀티 클래스 기물 능력치 총합 제한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보유한 클래스별 능력치 제한 총합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× 2/3</a:t>
                      </a:r>
                    </a:p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멀티 클래스 기물 </a:t>
                      </a:r>
                      <a:r>
                        <a:rPr lang="en-US" altLang="ko-KR" sz="1100" dirty="0"/>
                        <a:t>: </a:t>
                      </a:r>
                      <a:r>
                        <a:rPr lang="ko-KR" altLang="en-US" sz="1100" dirty="0"/>
                        <a:t>다수의 클래스를 가지는 기물 카드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0583268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카드의 능력치 총합이 능력치 제한을 초과하면 초과 능력치에 비례하는 리턴 포인트를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5385989"/>
                  </a:ext>
                </a:extLst>
              </a:tr>
            </a:tbl>
          </a:graphicData>
        </a:graphic>
      </p:graphicFrame>
      <p:sp>
        <p:nvSpPr>
          <p:cNvPr id="9" name="제목 1">
            <a:extLst>
              <a:ext uri="{FF2B5EF4-FFF2-40B4-BE49-F238E27FC236}">
                <a16:creationId xmlns:a16="http://schemas.microsoft.com/office/drawing/2014/main" id="{FD5F1FF9-FB0A-48EE-A88B-278BB128DA0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가이드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기물 카드 효과 텍스트 가이드 라인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73137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E44202-0C6A-11C2-8D99-7BD13686D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936657"/>
              </p:ext>
            </p:extLst>
          </p:nvPr>
        </p:nvGraphicFramePr>
        <p:xfrm>
          <a:off x="2374423" y="1791547"/>
          <a:ext cx="744315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805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640429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스킬 카드 효과 텍스트 가이드 라인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9100627"/>
                  </a:ext>
                </a:extLst>
              </a:tr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이상의 리턴 포인트를 가지는 스킬 카드는 턴 당 사용 횟수에 제한을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14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아군 기물 및 특정 키워드 지원 또는 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묘지의 카드에 영향을 주는 효과를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가장 다양하며 강력하고 공격적이며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전투나 덱의 핵심이 되는 효과를 주로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사거리가 짧지만 높은 기동성과 이동에 관련된 효과를 주로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먼 거리에서 적을 공격하거나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아군을 치료 및 지원하는 효과를 주로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방어적인 효과를 가지며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주로 받는 피해를 감소시키거나 체력을 회복하는 효과를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성능은 낮지만 필드에 아군 폰 기물의 숫자에 비례하여 강화되는 효과를 주로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sp>
        <p:nvSpPr>
          <p:cNvPr id="6" name="제목 1">
            <a:extLst>
              <a:ext uri="{FF2B5EF4-FFF2-40B4-BE49-F238E27FC236}">
                <a16:creationId xmlns:a16="http://schemas.microsoft.com/office/drawing/2014/main" id="{D9C32455-7DD6-4C28-BCC4-DE96968881B6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가이드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스킬 및 이벤트 카드 효과 텍스트 가이드 라인</a:t>
            </a:r>
            <a:endParaRPr lang="en-US" altLang="ko-KR" sz="2400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8EE4BF3-282B-43E7-9CE2-93BACF5E92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634622"/>
              </p:ext>
            </p:extLst>
          </p:nvPr>
        </p:nvGraphicFramePr>
        <p:xfrm>
          <a:off x="2406490" y="4108133"/>
          <a:ext cx="737901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901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이벤트 카드 효과 텍스트 가이드 라인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757482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카드는 대상에 따라 단일 대상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피아식별이 없는 광역 대상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본인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대상 효과로 구분된다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카드는 리턴 포인트를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까지만 가질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723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A54A8C-67D9-44AA-80D5-3EE57030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766BD2-FB52-4DEE-AFB4-28B017BA6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032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관련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78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5A9308C8-4928-4627-A820-2A094A9448B0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관련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카드 등급</a:t>
            </a:r>
            <a:endParaRPr lang="en-US" altLang="ko-KR" sz="2400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091F089-6C40-488B-8FA6-C3D7477462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942033"/>
              </p:ext>
            </p:extLst>
          </p:nvPr>
        </p:nvGraphicFramePr>
        <p:xfrm>
          <a:off x="1697486" y="1638055"/>
          <a:ext cx="879702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702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카드 단일 성능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(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리턴 포인트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)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에 따른 등급이다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카드가 가지는 리턴 포인트에 따라서 카드에 등급을 부여하고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등급에 비례해 제작 및 분해 시 소비하거나 얻는 조각의 개수에 변화를 주어 높은 성능을 가진 카드일 수록 높은 가치를 가지게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10" name="표 2">
            <a:extLst>
              <a:ext uri="{FF2B5EF4-FFF2-40B4-BE49-F238E27FC236}">
                <a16:creationId xmlns:a16="http://schemas.microsoft.com/office/drawing/2014/main" id="{A96AA549-04CA-40BE-B446-D39E30A79C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677005"/>
              </p:ext>
            </p:extLst>
          </p:nvPr>
        </p:nvGraphicFramePr>
        <p:xfrm>
          <a:off x="2434180" y="3137973"/>
          <a:ext cx="732364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1564005">
                  <a:extLst>
                    <a:ext uri="{9D8B030D-6E8A-4147-A177-3AD203B41FA5}">
                      <a16:colId xmlns:a16="http://schemas.microsoft.com/office/drawing/2014/main" val="782542935"/>
                    </a:ext>
                  </a:extLst>
                </a:gridCol>
                <a:gridCol w="1465580">
                  <a:extLst>
                    <a:ext uri="{9D8B030D-6E8A-4147-A177-3AD203B41FA5}">
                      <a16:colId xmlns:a16="http://schemas.microsoft.com/office/drawing/2014/main" val="47505317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7641109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85340866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38276409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13418161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등급별 리턴 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시 소비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시 획득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84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1~5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불가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불가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866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7~8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9~10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11+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925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162289"/>
              </p:ext>
            </p:extLst>
          </p:nvPr>
        </p:nvGraphicFramePr>
        <p:xfrm>
          <a:off x="4047013" y="3789363"/>
          <a:ext cx="409797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830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3045143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레어도의 기본이 되는 레어 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78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명이 빛난다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032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카드 테두리가 빛난다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4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813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카드가 홀로그램으로 반짝인다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91239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35987EFE-E4E1-4666-BA14-F8B8694FC5D7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관련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카드 레어도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95374CB-E9AD-4690-8DE8-1DFA6E38F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101911"/>
              </p:ext>
            </p:extLst>
          </p:nvPr>
        </p:nvGraphicFramePr>
        <p:xfrm>
          <a:off x="1830875" y="1633577"/>
          <a:ext cx="8530247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024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카드 생성 시 결정되는 카드의 희귀도 시스템이다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뽑기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 확률에 따라서 카드의 희귀도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 결정되는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 따른 성능에 변화는 없지만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카드의 외형적 연출에 변화가 생기며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레어도에 비례하여 좀 더 화려한 외형을 가지게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플레이어의 소유 욕구를 자극시켜 획득하고 싶은 레어도의 카드를 얻기 위해 많은 시간을 투자하게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레어도의 비례하여 카드 분해 시 획득하는 조각 량이 증가하여 원하지 않는 고 레어 카드를 획득 시 경험할 불쾌감이 감소할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553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338670"/>
              </p:ext>
            </p:extLst>
          </p:nvPr>
        </p:nvGraphicFramePr>
        <p:xfrm>
          <a:off x="2714146" y="4038775"/>
          <a:ext cx="6763704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118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3381693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  <a:gridCol w="2314893">
                  <a:extLst>
                    <a:ext uri="{9D8B030D-6E8A-4147-A177-3AD203B41FA5}">
                      <a16:colId xmlns:a16="http://schemas.microsoft.com/office/drawing/2014/main" val="343267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획득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팬텀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카드가 전체적으로 어두운 배합으로 되어있다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카드의 일러스트가 흑백처리 되어있다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업적 및 이벤트의 보상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001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에이션트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석재 느낌의 테두리를 가지고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레이드 컨텐츠의 보상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554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전체 배경에 시즌별 문양이 새겨져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시즌별 최종 등급에 따른 보상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75117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764707A6-9498-4755-B81C-CC2605FF6AD6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관련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카드 스킨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F35082D-4FD3-4085-96A8-F9323D3297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336023"/>
              </p:ext>
            </p:extLst>
          </p:nvPr>
        </p:nvGraphicFramePr>
        <p:xfrm>
          <a:off x="1830875" y="1633577"/>
          <a:ext cx="8530247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024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확률에 의존하여 획득하는 카드 레어도와 달리 달성 업적에 따라 카드의 외형에 변화를 주는 시스템이다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특수한 컨텐츠의 보상이나 시즌 종료 시 일정 등급 이상을 달성하는 경우와 같은 업적 달성 보상으로써 플레이어들이 업적을 달성했다는 보상으로 특정 컨텐츠를 플레이하는 원동력이 될 수 있게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레어도 시스템으로 외형이 바뀌는 영역과 카드 스킨 시스템으로 외형이 바뀌는 영역이 서로 간섭하지 않게 하여 레어도와 스킨을 조합하여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 만의 외형을 가질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905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디자인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68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6D0D924-A485-4E24-99AE-0942E4495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691648"/>
            <a:ext cx="10801351" cy="377732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5279535C-29CC-40BD-BE13-623DAE4B958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관련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카드 데이터 테이블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639182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ED45585-4708-0453-EDB5-856F4D628F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864178"/>
              </p:ext>
            </p:extLst>
          </p:nvPr>
        </p:nvGraphicFramePr>
        <p:xfrm>
          <a:off x="1518761" y="2146788"/>
          <a:ext cx="9154477" cy="3573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297">
                  <a:extLst>
                    <a:ext uri="{9D8B030D-6E8A-4147-A177-3AD203B41FA5}">
                      <a16:colId xmlns:a16="http://schemas.microsoft.com/office/drawing/2014/main" val="2277280080"/>
                    </a:ext>
                  </a:extLst>
                </a:gridCol>
                <a:gridCol w="3848295">
                  <a:extLst>
                    <a:ext uri="{9D8B030D-6E8A-4147-A177-3AD203B41FA5}">
                      <a16:colId xmlns:a16="http://schemas.microsoft.com/office/drawing/2014/main" val="900808724"/>
                    </a:ext>
                  </a:extLst>
                </a:gridCol>
                <a:gridCol w="3850005">
                  <a:extLst>
                    <a:ext uri="{9D8B030D-6E8A-4147-A177-3AD203B41FA5}">
                      <a16:colId xmlns:a16="http://schemas.microsoft.com/office/drawing/2014/main" val="2010925799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3861695980"/>
                    </a:ext>
                  </a:extLst>
                </a:gridCol>
              </a:tblGrid>
              <a:tr h="235012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종류별 표기 정보 데이터 로딩 우선도 및 참조 위치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1945414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기물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스킬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이벤트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5714889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ID(Image ID)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564466"/>
                  </a:ext>
                </a:extLst>
              </a:tr>
              <a:tr h="23501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(Card Name)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633485"/>
                  </a:ext>
                </a:extLst>
              </a:tr>
              <a:tr h="23501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(Effect Text)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83188"/>
                  </a:ext>
                </a:extLst>
              </a:tr>
              <a:tr h="23501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사용 조건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(Card Use Condition)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991840"/>
                  </a:ext>
                </a:extLst>
              </a:tr>
              <a:tr h="23501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메인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(Main Class)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1" dirty="0">
                          <a:solidFill>
                            <a:schemeClr val="tx1"/>
                          </a:solidFill>
                        </a:rPr>
                        <a:t>ⅹ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79352"/>
                  </a:ext>
                </a:extLst>
              </a:tr>
              <a:tr h="23501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서브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(Sub Class)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978046"/>
                  </a:ext>
                </a:extLst>
              </a:tr>
              <a:tr h="23501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(Tribe)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058872"/>
                  </a:ext>
                </a:extLst>
              </a:tr>
              <a:tr h="235012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(Affiliation)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64591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(Piece Health Point)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(Skill Range)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802531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10.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(Piece Attack Point)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794032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11.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사거리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(Piece Range Point)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데이터 로딩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797255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12.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속도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(Piece Speed Point)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데이터 로딩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750541"/>
                  </a:ext>
                </a:extLst>
              </a:tr>
            </a:tbl>
          </a:graphicData>
        </a:graphic>
      </p:graphicFrame>
      <p:sp>
        <p:nvSpPr>
          <p:cNvPr id="6" name="제목 1">
            <a:extLst>
              <a:ext uri="{FF2B5EF4-FFF2-40B4-BE49-F238E27FC236}">
                <a16:creationId xmlns:a16="http://schemas.microsoft.com/office/drawing/2014/main" id="{097F8767-9BA0-4E04-ACE1-070AC1B07EAD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관련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카드 표기 정보 데이터 로딩 우선도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558331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A249B9B-DB69-4674-B4B3-BD2D9E0E6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711625"/>
              </p:ext>
            </p:extLst>
          </p:nvPr>
        </p:nvGraphicFramePr>
        <p:xfrm>
          <a:off x="887888" y="1719140"/>
          <a:ext cx="1041622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830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63393">
                  <a:extLst>
                    <a:ext uri="{9D8B030D-6E8A-4147-A177-3AD203B41FA5}">
                      <a16:colId xmlns:a16="http://schemas.microsoft.com/office/drawing/2014/main" val="34149093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카드의 시각적인 디자인과 규격이다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사용 방법에 따라 분류하고 종류별로 고유의 색과 규격을 가지게 하여 플레이어가 종류별로 카드를 구분하기 쉽게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배치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카드의 효과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적용 타이밍과 같은 것을 쉽고 정확하게 파악할 수 있게 정리하고 배치하였다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9633815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331121BD-4581-4448-AE87-4C4F183CB39D}"/>
              </a:ext>
            </a:extLst>
          </p:cNvPr>
          <p:cNvSpPr/>
          <p:nvPr/>
        </p:nvSpPr>
        <p:spPr>
          <a:xfrm>
            <a:off x="2624667" y="4004733"/>
            <a:ext cx="6350000" cy="11853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기획 의도 수정</a:t>
            </a: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카드 외형 디자인</a:t>
            </a:r>
            <a:endParaRPr lang="en-US" altLang="ko-KR" dirty="0"/>
          </a:p>
          <a:p>
            <a:pPr algn="ctr"/>
            <a:r>
              <a:rPr lang="en-US" altLang="ko-KR" dirty="0"/>
              <a:t>2. </a:t>
            </a:r>
            <a:r>
              <a:rPr lang="ko-KR" altLang="en-US" dirty="0"/>
              <a:t>카드 설계 가이드 </a:t>
            </a:r>
          </a:p>
        </p:txBody>
      </p:sp>
    </p:spTree>
    <p:extLst>
      <p:ext uri="{BB962C8B-B14F-4D97-AF65-F5344CB8AC3E}">
        <p14:creationId xmlns:p14="http://schemas.microsoft.com/office/powerpoint/2010/main" val="2931385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02BCC6D-16B6-487C-8118-6BB21E2CDB18}"/>
              </a:ext>
            </a:extLst>
          </p:cNvPr>
          <p:cNvGrpSpPr/>
          <p:nvPr/>
        </p:nvGrpSpPr>
        <p:grpSpPr>
          <a:xfrm>
            <a:off x="1266134" y="1429591"/>
            <a:ext cx="1324666" cy="1482472"/>
            <a:chOff x="466034" y="1291091"/>
            <a:chExt cx="1324666" cy="148247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840DDCC-7CB4-D60E-855F-F7706882BED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326" y="1291091"/>
              <a:ext cx="866084" cy="1202894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CF0FDDC-4DC0-F032-CC41-B2563DE5AF5C}"/>
                </a:ext>
              </a:extLst>
            </p:cNvPr>
            <p:cNvSpPr txBox="1"/>
            <p:nvPr/>
          </p:nvSpPr>
          <p:spPr>
            <a:xfrm>
              <a:off x="466034" y="2496564"/>
              <a:ext cx="13246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기물 카드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4F5ABEE-C657-413C-83DB-B0D068CA260E}"/>
              </a:ext>
            </a:extLst>
          </p:cNvPr>
          <p:cNvGrpSpPr/>
          <p:nvPr/>
        </p:nvGrpSpPr>
        <p:grpSpPr>
          <a:xfrm>
            <a:off x="1266134" y="4705847"/>
            <a:ext cx="1324666" cy="1481197"/>
            <a:chOff x="466034" y="4838410"/>
            <a:chExt cx="1324666" cy="148119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5A373AB-7AC9-7431-E673-0D8F1D4A6BE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5326" y="4838410"/>
              <a:ext cx="866084" cy="120289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47319D4-4566-092F-718B-FC959E4B1902}"/>
                </a:ext>
              </a:extLst>
            </p:cNvPr>
            <p:cNvSpPr txBox="1"/>
            <p:nvPr/>
          </p:nvSpPr>
          <p:spPr>
            <a:xfrm>
              <a:off x="466034" y="6042608"/>
              <a:ext cx="13246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이벤트 카드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D9C1E1F-BD10-419F-B08E-C46A546B6EEC}"/>
              </a:ext>
            </a:extLst>
          </p:cNvPr>
          <p:cNvGrpSpPr/>
          <p:nvPr/>
        </p:nvGrpSpPr>
        <p:grpSpPr>
          <a:xfrm>
            <a:off x="1266134" y="3037397"/>
            <a:ext cx="1324666" cy="1481197"/>
            <a:chOff x="466034" y="3087536"/>
            <a:chExt cx="1324666" cy="1481197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9BF1756-5988-BC99-37AC-AEFFA85C776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326" y="3087536"/>
              <a:ext cx="866084" cy="120289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6F0138-D400-D72B-6BC7-E017135AC01A}"/>
                </a:ext>
              </a:extLst>
            </p:cNvPr>
            <p:cNvSpPr txBox="1"/>
            <p:nvPr/>
          </p:nvSpPr>
          <p:spPr>
            <a:xfrm>
              <a:off x="466034" y="4291734"/>
              <a:ext cx="13246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스킬 카드</a:t>
              </a:r>
            </a:p>
          </p:txBody>
        </p:sp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40E5E38C-8538-42C8-BF03-257B36EEBB92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</a:t>
            </a:r>
            <a:r>
              <a:rPr lang="en-US" altLang="ko-KR" sz="3200" dirty="0"/>
              <a:t>- </a:t>
            </a:r>
            <a:r>
              <a:rPr lang="ko-KR" altLang="en-US" sz="2400" dirty="0"/>
              <a:t>카드 종류 분류 및 기획 의도</a:t>
            </a:r>
            <a:endParaRPr lang="en-US" altLang="ko-KR" sz="2400" dirty="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C516D52-FC29-457E-A85A-25565F591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205774"/>
              </p:ext>
            </p:extLst>
          </p:nvPr>
        </p:nvGraphicFramePr>
        <p:xfrm>
          <a:off x="2590800" y="1676283"/>
          <a:ext cx="816038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2630465643"/>
                    </a:ext>
                  </a:extLst>
                </a:gridCol>
                <a:gridCol w="7259955">
                  <a:extLst>
                    <a:ext uri="{9D8B030D-6E8A-4147-A177-3AD203B41FA5}">
                      <a16:colId xmlns:a16="http://schemas.microsoft.com/office/drawing/2014/main" val="3174955380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전체적으로 노랑색을 가지고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종류의 카드와 달리 기물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능력치를 가지고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94126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전투의 주축으로 가장 눈에 띄어야 하기에 전체적으로 노랑색을 띄게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전투에서의 역할과 특징을 구분하는 기물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카드와 묶어 구분하기 위한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소속을 가지며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직접적인 전투에서 활용되는 능력치를 가지게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40811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C23C923-740A-4D20-A4CA-11EC15AE6A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386032"/>
              </p:ext>
            </p:extLst>
          </p:nvPr>
        </p:nvGraphicFramePr>
        <p:xfrm>
          <a:off x="2590798" y="5134144"/>
          <a:ext cx="8160385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815">
                  <a:extLst>
                    <a:ext uri="{9D8B030D-6E8A-4147-A177-3AD203B41FA5}">
                      <a16:colId xmlns:a16="http://schemas.microsoft.com/office/drawing/2014/main" val="3583843946"/>
                    </a:ext>
                  </a:extLst>
                </a:gridCol>
                <a:gridCol w="7307570">
                  <a:extLst>
                    <a:ext uri="{9D8B030D-6E8A-4147-A177-3AD203B41FA5}">
                      <a16:colId xmlns:a16="http://schemas.microsoft.com/office/drawing/2014/main" val="1940025345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전체적으로 초록색을 가지고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종류의 카드와 기본 규격 외에 다른 요소가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0037199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전투를 보조와 같은 간단하고 수수한 효과를 가지기에 눈에 덜 띄는 초록색을 띄게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간단하고 수수한 효과를 가지기에 다른 카드와 달리 부가적인 요소가 없게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3513082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1C559E6-839D-4351-961F-AA9D57892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172627"/>
              </p:ext>
            </p:extLst>
          </p:nvPr>
        </p:nvGraphicFramePr>
        <p:xfrm>
          <a:off x="2590799" y="3099934"/>
          <a:ext cx="816038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815">
                  <a:extLst>
                    <a:ext uri="{9D8B030D-6E8A-4147-A177-3AD203B41FA5}">
                      <a16:colId xmlns:a16="http://schemas.microsoft.com/office/drawing/2014/main" val="1569547927"/>
                    </a:ext>
                  </a:extLst>
                </a:gridCol>
                <a:gridCol w="7307570">
                  <a:extLst>
                    <a:ext uri="{9D8B030D-6E8A-4147-A177-3AD203B41FA5}">
                      <a16:colId xmlns:a16="http://schemas.microsoft.com/office/drawing/2014/main" val="95259268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전체적으로 파랑색을 가지고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종류의 카드와 달리 스킬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사거리를 가지고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9733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강력한 효과를 가지기에 특별한 느낌을 주기 위한 파랑색을 가지게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종류의 카드와 달리 스킬 덱에 위치해 하고 스킬 덱에서 스킬 카드를 선택하여 스킬을 사용할 기물과 스킬의 효과를 받을 대상을 선택하여 사용한다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 때문에 스킬을 사용할 대상의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같은 조건 가지게 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스킬을 사용할 때 해당 스킬의 고유의 사거리를 가지게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957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757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1932525-EA2F-2869-1A2E-1F4B8F236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458" y="3210305"/>
            <a:ext cx="6294448" cy="3025396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87D8BBE0-3D3E-4F08-B803-B7E475D4C6F7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</a:t>
            </a:r>
            <a:r>
              <a:rPr lang="en-US" altLang="ko-KR" sz="3200" dirty="0"/>
              <a:t>- </a:t>
            </a:r>
            <a:r>
              <a:rPr lang="ko-KR" altLang="en-US" sz="2400" dirty="0"/>
              <a:t>공통 구성 요소 규격</a:t>
            </a:r>
            <a:endParaRPr lang="en-US" altLang="ko-KR" sz="2400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54F821D-25D4-4D05-9AD7-709C29385F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714161"/>
              </p:ext>
            </p:extLst>
          </p:nvPr>
        </p:nvGraphicFramePr>
        <p:xfrm>
          <a:off x="1055528" y="1490094"/>
          <a:ext cx="100809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모든 카드의 기본적으로 가지는 요소이자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공통되는 규격이다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구분에 가장 우선이 되는 요소인 일러스트를 크게 배치하고 이름을 가장 위에 배치하여 플레이어가 카드를 구분하기 쉽게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사용하는 조건을 카드의 효과보다 먼저 배치하여 플레이어가 카드 효과보다 사용 조건을 먼저 확인할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동시에 사용조건과 효과의 배경을 반 투명하게 하여 일러스트를 강조하였다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23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9779B19-D254-480D-9165-644E137F8F1D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기물 카드 구성 요소 및 규격</a:t>
            </a:r>
            <a:endParaRPr lang="en-US" altLang="ko-KR" sz="2400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618760A-16B4-47F4-B11C-CA5BF95B54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967711"/>
              </p:ext>
            </p:extLst>
          </p:nvPr>
        </p:nvGraphicFramePr>
        <p:xfrm>
          <a:off x="1055528" y="1490094"/>
          <a:ext cx="100809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카드의 고유 구성 요소와 규격이다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클래스는 기물의 특징을 구분하는 요소인 동시에 기물 카드 소환 시 소환 가능 숫자를 확인하기 위하여 먼저 확인해야하는 요소이다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우측 상단에 배치하여 플레이어가 파악하기 쉽게 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그저 기물의 분류를 위한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소속은 사용 조건 위쪽에 작게 배치하고 전투에서 가장 중요한 요소인 기물 능력치는 제일 밑에 강조하여 배치하였다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CC97D18F-9354-4CC5-9CD2-1323F5B534CB}"/>
              </a:ext>
            </a:extLst>
          </p:cNvPr>
          <p:cNvGrpSpPr>
            <a:grpSpLocks noChangeAspect="1"/>
          </p:cNvGrpSpPr>
          <p:nvPr/>
        </p:nvGrpSpPr>
        <p:grpSpPr>
          <a:xfrm>
            <a:off x="3357458" y="2953134"/>
            <a:ext cx="5476447" cy="3223130"/>
            <a:chOff x="2893323" y="1570216"/>
            <a:chExt cx="6029269" cy="3548490"/>
          </a:xfrm>
        </p:grpSpPr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6DD2776C-3464-4A62-9235-9CB61663BA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3323" y="1570216"/>
              <a:ext cx="3202677" cy="354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EA037B9-730F-4C22-8E29-8B3F0F3DE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39900"/>
              <a:ext cx="2826592" cy="3324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5258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DA9480CC-2218-411D-8FE2-E46512F2080A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스킬 카드 구성 요소 및 규격</a:t>
            </a:r>
            <a:endParaRPr lang="en-US" altLang="ko-KR" sz="2400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5BF76EC-54D2-4FC1-8829-15B217284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686555"/>
              </p:ext>
            </p:extLst>
          </p:nvPr>
        </p:nvGraphicFramePr>
        <p:xfrm>
          <a:off x="1056401" y="1496124"/>
          <a:ext cx="10079197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919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카드의 고유 구성 요소와 규격이다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카드를 사용하기 위해서는 스킬을 사용할 수 있는 조건을 만족하는 기물 카드가 필요하며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해당 조건들을 빠르고 정확하게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비교하여 확인할 수 있도록 기물 카드와 같은 위치에 배치하였다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사거리는 기물 능력치가 다른 장소에 강조하여 배치하여 파악하기 쉽게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ACD8DFA2-C98A-40F9-9819-E8AA1BE7C79B}"/>
              </a:ext>
            </a:extLst>
          </p:cNvPr>
          <p:cNvGrpSpPr>
            <a:grpSpLocks noChangeAspect="1"/>
          </p:cNvGrpSpPr>
          <p:nvPr/>
        </p:nvGrpSpPr>
        <p:grpSpPr>
          <a:xfrm>
            <a:off x="3353618" y="2979838"/>
            <a:ext cx="5480288" cy="3196426"/>
            <a:chOff x="3070767" y="1555233"/>
            <a:chExt cx="6089590" cy="3551807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82162384-9D4A-4291-9EDF-2F3E258127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767" y="1555233"/>
              <a:ext cx="3209781" cy="3551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BCF9292-D3BD-47E4-81A6-1E0EB1C8C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548" y="1733550"/>
              <a:ext cx="2879809" cy="33734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0341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D6D7E45-6155-4F3B-B8AB-FCDE5E5E089A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이벤트 카드 구성 요소 및 규격</a:t>
            </a:r>
            <a:endParaRPr lang="en-US" altLang="ko-KR" sz="2400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A4CFDC7-A42D-45D8-A3C1-40CBE7A1C6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354159"/>
              </p:ext>
            </p:extLst>
          </p:nvPr>
        </p:nvGraphicFramePr>
        <p:xfrm>
          <a:off x="3149441" y="1490094"/>
          <a:ext cx="589311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311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 카드의 고유 구성 요소와 규격이다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카드는 기물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스킬 카드와 달리 수수하고 보조하는 역할을 하기 때문에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요소를 가지지 않고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공통 규격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형태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와 동일한 형태를 가지게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10F5F0CB-8246-4D16-A7D9-8A73A84050C2}"/>
              </a:ext>
            </a:extLst>
          </p:cNvPr>
          <p:cNvGrpSpPr>
            <a:grpSpLocks noChangeAspect="1"/>
          </p:cNvGrpSpPr>
          <p:nvPr/>
        </p:nvGrpSpPr>
        <p:grpSpPr>
          <a:xfrm>
            <a:off x="3353617" y="3153347"/>
            <a:ext cx="5480288" cy="3022917"/>
            <a:chOff x="3093460" y="1791108"/>
            <a:chExt cx="6050466" cy="3327598"/>
          </a:xfrm>
        </p:grpSpPr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FEDF41AE-8D61-448F-8D23-C61CA31780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460" y="1791108"/>
              <a:ext cx="2397103" cy="3327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A2610E7-C3B5-4EBF-A05A-C3E41150F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992" y="1791108"/>
              <a:ext cx="2878934" cy="3327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8894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F63C444-A136-C4A9-2AD4-174C80C37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922243"/>
              </p:ext>
            </p:extLst>
          </p:nvPr>
        </p:nvGraphicFramePr>
        <p:xfrm>
          <a:off x="2710972" y="3977277"/>
          <a:ext cx="677005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655">
                  <a:extLst>
                    <a:ext uri="{9D8B030D-6E8A-4147-A177-3AD203B41FA5}">
                      <a16:colId xmlns:a16="http://schemas.microsoft.com/office/drawing/2014/main" val="836409850"/>
                    </a:ext>
                  </a:extLst>
                </a:gridCol>
                <a:gridCol w="1411605">
                  <a:extLst>
                    <a:ext uri="{9D8B030D-6E8A-4147-A177-3AD203B41FA5}">
                      <a16:colId xmlns:a16="http://schemas.microsoft.com/office/drawing/2014/main" val="2739358917"/>
                    </a:ext>
                  </a:extLst>
                </a:gridCol>
                <a:gridCol w="4816793">
                  <a:extLst>
                    <a:ext uri="{9D8B030D-6E8A-4147-A177-3AD203B41FA5}">
                      <a16:colId xmlns:a16="http://schemas.microsoft.com/office/drawing/2014/main" val="2511758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텍스트 요소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8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구분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효과의 구분을 위해 가장 앞쪽에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820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가장 먼저 확인해야 하기에 가장 위쪽에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603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타이밍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타이밍을 구분을 위해 메인 효과바로 위쪽에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79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실질적인 효과로 조건과 타이밍보다 밑에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180283"/>
                  </a:ext>
                </a:extLst>
              </a:tr>
              <a:tr h="122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낮은 중요도로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제일 마지막에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다수에 효과에 적용되는 내용일 경우 구분 번호와 별개로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03712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8DFF1D3-6BE0-9767-F587-FE50906F2E1E}"/>
              </a:ext>
            </a:extLst>
          </p:cNvPr>
          <p:cNvGrpSpPr/>
          <p:nvPr/>
        </p:nvGrpSpPr>
        <p:grpSpPr>
          <a:xfrm>
            <a:off x="1513129" y="1777171"/>
            <a:ext cx="9165741" cy="1924154"/>
            <a:chOff x="1513129" y="1449388"/>
            <a:chExt cx="9165741" cy="19241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1270"/>
            <a:stretch/>
          </p:blipFill>
          <p:spPr>
            <a:xfrm>
              <a:off x="1513129" y="1449388"/>
              <a:ext cx="9165741" cy="192415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BC353C1-88A9-8BCC-E5FF-003F988F0939}"/>
                </a:ext>
              </a:extLst>
            </p:cNvPr>
            <p:cNvSpPr/>
            <p:nvPr/>
          </p:nvSpPr>
          <p:spPr>
            <a:xfrm>
              <a:off x="2111618" y="1673225"/>
              <a:ext cx="442888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/>
            <p:nvPr/>
          </p:nvSpPr>
          <p:spPr>
            <a:xfrm>
              <a:off x="1781173" y="1679575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7B3FCB-DB8A-22A6-C371-7A6C02628C02}"/>
                </a:ext>
              </a:extLst>
            </p:cNvPr>
            <p:cNvSpPr/>
            <p:nvPr/>
          </p:nvSpPr>
          <p:spPr>
            <a:xfrm>
              <a:off x="2111618" y="1960559"/>
              <a:ext cx="2646120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598F8C-ECFD-4C8F-8439-BCD02C36954E}"/>
                </a:ext>
              </a:extLst>
            </p:cNvPr>
            <p:cNvSpPr/>
            <p:nvPr/>
          </p:nvSpPr>
          <p:spPr>
            <a:xfrm>
              <a:off x="4826243" y="1966909"/>
              <a:ext cx="1422157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44DB5C-5F95-CF71-5D7D-76AB0B788833}"/>
                </a:ext>
              </a:extLst>
            </p:cNvPr>
            <p:cNvSpPr/>
            <p:nvPr/>
          </p:nvSpPr>
          <p:spPr>
            <a:xfrm>
              <a:off x="2111618" y="2247890"/>
              <a:ext cx="438443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각형 7">
              <a:extLst>
                <a:ext uri="{FF2B5EF4-FFF2-40B4-BE49-F238E27FC236}">
                  <a16:creationId xmlns:a16="http://schemas.microsoft.com/office/drawing/2014/main" id="{D8D2A883-F005-F594-B669-F0BA790F74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5285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오각형 14">
              <a:extLst>
                <a:ext uri="{FF2B5EF4-FFF2-40B4-BE49-F238E27FC236}">
                  <a16:creationId xmlns:a16="http://schemas.microsoft.com/office/drawing/2014/main" id="{75503418-AA4A-478F-02FE-3645431EC1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오각형 16">
              <a:extLst>
                <a:ext uri="{FF2B5EF4-FFF2-40B4-BE49-F238E27FC236}">
                  <a16:creationId xmlns:a16="http://schemas.microsoft.com/office/drawing/2014/main" id="{FF5349B4-2468-9A88-6E4C-73B787BC8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3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>
              <a:extLst>
                <a:ext uri="{FF2B5EF4-FFF2-40B4-BE49-F238E27FC236}">
                  <a16:creationId xmlns:a16="http://schemas.microsoft.com/office/drawing/2014/main" id="{B9168B11-4B7E-5AC5-B265-7A2E8AD32C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0355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4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오각형 18">
              <a:extLst>
                <a:ext uri="{FF2B5EF4-FFF2-40B4-BE49-F238E27FC236}">
                  <a16:creationId xmlns:a16="http://schemas.microsoft.com/office/drawing/2014/main" id="{A7D19BF3-F87F-DAD3-959C-6EE556E83F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2115220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5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제목 1">
            <a:extLst>
              <a:ext uri="{FF2B5EF4-FFF2-40B4-BE49-F238E27FC236}">
                <a16:creationId xmlns:a16="http://schemas.microsoft.com/office/drawing/2014/main" id="{17559C2D-0545-41E8-B28D-426F8C643FC0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효과 텍스트 규격</a:t>
            </a:r>
            <a:endParaRPr lang="en-US" altLang="ko-KR" sz="24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29162F2-A6C0-430F-A32C-4D08992F2333}"/>
              </a:ext>
            </a:extLst>
          </p:cNvPr>
          <p:cNvSpPr/>
          <p:nvPr/>
        </p:nvSpPr>
        <p:spPr>
          <a:xfrm>
            <a:off x="1337733" y="5596467"/>
            <a:ext cx="3604398" cy="628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차트 플로우</a:t>
            </a:r>
            <a:r>
              <a:rPr lang="en-US" altLang="ko-KR" dirty="0"/>
              <a:t>, </a:t>
            </a:r>
            <a:r>
              <a:rPr lang="ko-KR" altLang="en-US" dirty="0"/>
              <a:t>데이터 테이블</a:t>
            </a:r>
          </a:p>
        </p:txBody>
      </p:sp>
    </p:spTree>
    <p:extLst>
      <p:ext uri="{BB962C8B-B14F-4D97-AF65-F5344CB8AC3E}">
        <p14:creationId xmlns:p14="http://schemas.microsoft.com/office/powerpoint/2010/main" val="1320964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6776</TotalTime>
  <Pages>7</Pages>
  <Words>1784</Words>
  <Characters>0</Characters>
  <Application>Microsoft Office PowerPoint</Application>
  <DocSecurity>0</DocSecurity>
  <PresentationFormat>와이드스크린</PresentationFormat>
  <Lines>0</Lines>
  <Paragraphs>335</Paragraphs>
  <Slides>21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맑은 고딕</vt:lpstr>
      <vt:lpstr>Arial</vt:lpstr>
      <vt:lpstr>Office 테마</vt:lpstr>
      <vt:lpstr>카드 디자인 가이드 및 관련 시스템 - 카드 외형 디자인 및 효과 텍스트 설계 가이드 문서 -</vt:lpstr>
      <vt:lpstr>카드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관련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4218</cp:revision>
  <dcterms:modified xsi:type="dcterms:W3CDTF">2024-12-31T10:48:38Z</dcterms:modified>
  <cp:version>9.103.97.45139</cp:version>
</cp:coreProperties>
</file>